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5143500" type="screen16x9"/>
  <p:notesSz cx="6858000" cy="9144000"/>
  <p:embeddedFontLs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44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9d04bebb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9d04bebb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9d04bebb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9d04bebb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9d04bebb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79d04bebb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9d04bebb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79d04bebb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9d04bebb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9d04bebb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9d04beb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9d04beb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9d04bebb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9d04bebb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9d04bebb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9d04bebb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9d04bebb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9d04bebb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9d04bebb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9d04bebb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9d04bebb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9d04bebb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0.gstatic.com/images?q=tbn:ANd9GcS3kBJ0mONQ_2bYsuvS2z1NkB_RIjf5RXvdH0h_XL1VqiOjyV7TWT-iZmNd0zmFiu2QFEo&amp;usqp=CAU" TargetMode="External"/><Relationship Id="rId3" Type="http://schemas.openxmlformats.org/officeDocument/2006/relationships/hyperlink" Target="https://thumbs.dreamstime.com/b/silhueta-de-homem-solit%C3%A1rio-explorando-cavernas-uma-255887163.jpg" TargetMode="External"/><Relationship Id="rId7" Type="http://schemas.openxmlformats.org/officeDocument/2006/relationships/hyperlink" Target="https://encrypted-tbn0.gstatic.com/images?q=tbn:ANd9GcTLR6AegGBznv8whAUap2kLhWY17Yx3EECxIMxkRj0Q0tPcv_HLe7qkGP0lr-7SglIa3k4&amp;usqp=CA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mg.freepik.com/fotos-premium/mapa-do-globo-mundial-transparente-e-balancas-de-madeira-da-justica-balancas-de-advogado-escalam-lei-e-justica_851826-1492.jpg" TargetMode="External"/><Relationship Id="rId5" Type="http://schemas.openxmlformats.org/officeDocument/2006/relationships/hyperlink" Target="https://img.freepik.com/fotos-premium/um-grupo-de-pessoas-de-negocios-diversas-em-trajes-formais-reunidos-em-circulo-sorrindo-e-empilhando-maos_325573-1546.jpg" TargetMode="External"/><Relationship Id="rId4" Type="http://schemas.openxmlformats.org/officeDocument/2006/relationships/hyperlink" Target="https://assets.direitoreal.com.br/blog/post/hero_image/5373/reserve-na-biblioteca-com-livro-aberto_1150-5923.webp" TargetMode="External"/><Relationship Id="rId9" Type="http://schemas.openxmlformats.org/officeDocument/2006/relationships/hyperlink" Target="https://blogger.googleusercontent.com/img/b/R29vZ2xl/AVvXsEgyt3T2QsAaFXL8t9oHYlk_zzZzv6T79kf6_8Q1EWV9GsXgDoPMMCbXtSs4W-YxPs3dTdGiqf_z5OMjY8K8Nn94Hge59KzEy5QpkQDg3KzdVmbnoAAETKUb_W5gTR0nCAnwpAaRN0MJUT8/w1200-h630-p-k-no-nu/alegoria+da+cavern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54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8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Exploradores da Caverna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0" y="2436800"/>
            <a:ext cx="76881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Recurso Educacional Aberto – Aula de Direito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Professor: Gabriel Lucas Barbosa Lima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775" y="2033900"/>
            <a:ext cx="1845075" cy="24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848475" y="4444875"/>
            <a:ext cx="12382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chemeClr val="bg1"/>
                </a:solidFill>
              </a:rPr>
              <a:t>Figura 1</a:t>
            </a:r>
            <a:endParaRPr lang="pt-BR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5"/>
                </a:solidFill>
              </a:rPr>
              <a:t>Referências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710400" y="18693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Platão – A República, Livro VII – A Alegoria da Caverna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Paulo Freire – Pedagogia da Autonomia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Pedro Demo – Educação e </a:t>
            </a:r>
            <a:r>
              <a:rPr lang="pt-BR" sz="12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Multiletramentos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Cope, B., &amp; </a:t>
            </a:r>
            <a:r>
              <a:rPr lang="pt-BR" sz="12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Kalantzis</a:t>
            </a: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M. (2009). </a:t>
            </a:r>
            <a:r>
              <a:rPr lang="pt-BR" sz="12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Multiliteracies</a:t>
            </a: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: New </a:t>
            </a:r>
            <a:r>
              <a:rPr lang="pt-BR" sz="12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literacies</a:t>
            </a: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new </a:t>
            </a:r>
            <a:r>
              <a:rPr lang="pt-BR" sz="12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learning</a:t>
            </a: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pt-BR" sz="12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Routledge</a:t>
            </a: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Freire, P. (1996). Pedagogia da autonomia: Saberes necessários à prática educativa. Paz e Terra.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Moraes, A. (2017). Didática e ensino de habilidades críticas. Editora Vozes</a:t>
            </a:r>
            <a:r>
              <a:rPr lang="pt-BR" sz="12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t-BR" sz="1200" dirty="0" smtClean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5"/>
                </a:solidFill>
              </a:rPr>
              <a:t>Referências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533400" y="1755025"/>
            <a:ext cx="8362949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pt-BR" sz="900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Figura 1: </a:t>
            </a:r>
            <a:r>
              <a:rPr lang="pt-BR" sz="900" dirty="0">
                <a:solidFill>
                  <a:schemeClr val="bg2"/>
                </a:solidFill>
                <a:hlinkClick r:id="rId3"/>
              </a:rPr>
              <a:t>https://</a:t>
            </a:r>
            <a:r>
              <a:rPr lang="pt-BR" sz="900" dirty="0" smtClean="0">
                <a:solidFill>
                  <a:schemeClr val="bg2"/>
                </a:solidFill>
                <a:hlinkClick r:id="rId3"/>
              </a:rPr>
              <a:t>thumbs.dreamstime.com/b/silhueta-de-homem-solit%C3%A1rio-explorando-cavernas-uma-255887163.jpg</a:t>
            </a:r>
            <a:endParaRPr lang="pt-BR" sz="900" dirty="0" smtClean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900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900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Figura 2: </a:t>
            </a:r>
            <a:r>
              <a:rPr lang="pt-BR" sz="900" dirty="0">
                <a:hlinkClick r:id="rId4"/>
              </a:rPr>
              <a:t>https://</a:t>
            </a:r>
            <a:r>
              <a:rPr lang="pt-BR" sz="900" dirty="0" smtClean="0">
                <a:hlinkClick r:id="rId4"/>
              </a:rPr>
              <a:t>assets.direitoreal.com.br/blog/post/hero_image/5373/reserve-na-biblioteca-com-livro-aberto_1150-5923.webp</a:t>
            </a:r>
            <a:r>
              <a:rPr lang="pt-BR" sz="900" dirty="0" smtClean="0"/>
              <a:t> </a:t>
            </a:r>
            <a:endParaRPr lang="pt-BR" sz="9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Figura 3: </a:t>
            </a:r>
            <a:r>
              <a:rPr lang="pt-BR" sz="900" dirty="0" smtClean="0">
                <a:hlinkClick r:id="rId5"/>
              </a:rPr>
              <a:t>https</a:t>
            </a:r>
            <a:r>
              <a:rPr lang="pt-BR" sz="900" dirty="0">
                <a:hlinkClick r:id="rId5"/>
              </a:rPr>
              <a:t>://</a:t>
            </a:r>
            <a:r>
              <a:rPr lang="pt-BR" sz="900" dirty="0" smtClean="0">
                <a:hlinkClick r:id="rId5"/>
              </a:rPr>
              <a:t>img.freepik.com/fotos-premium/um-grupo-de-pessoas-de-negocios-diversas-em-trajes-formais-reunidos-em-circulo-sorrindo-e-empilhando-maos_325573-1546.jpg</a:t>
            </a:r>
            <a:r>
              <a:rPr lang="pt-BR" sz="900" dirty="0" smtClean="0"/>
              <a:t>  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dirty="0" smtClean="0"/>
              <a:t>Figura 4: </a:t>
            </a:r>
            <a:r>
              <a:rPr lang="pt-BR" sz="900" dirty="0">
                <a:hlinkClick r:id="rId6"/>
              </a:rPr>
              <a:t>https://</a:t>
            </a:r>
            <a:r>
              <a:rPr lang="pt-BR" sz="900" dirty="0" smtClean="0">
                <a:hlinkClick r:id="rId6"/>
              </a:rPr>
              <a:t>img.freepik.com/fotos-premium/mapa-do-globo-mundial-transparente-e-balancas-de-madeira-da-justica-balancas-de-advogado-escalam-lei-e-justica_851826-1492.jpg</a:t>
            </a:r>
            <a:endParaRPr lang="pt-BR" sz="9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dirty="0" smtClean="0"/>
              <a:t>Figura 5: </a:t>
            </a:r>
            <a:r>
              <a:rPr lang="pt-BR" sz="900" dirty="0">
                <a:hlinkClick r:id="rId7"/>
              </a:rPr>
              <a:t>https://</a:t>
            </a:r>
            <a:r>
              <a:rPr lang="pt-BR" sz="900" dirty="0" smtClean="0">
                <a:hlinkClick r:id="rId7"/>
              </a:rPr>
              <a:t>encrypted-tbn0.gstatic.com/images?q=tbn:ANd9GcTLR6AegGBznv8whAUap2kLhWY17Yx3EECxIMxkRj0Q0tPcv_HLe7qkGP0lr-7SglIa3k4&amp;usqp=CAU</a:t>
            </a:r>
            <a:endParaRPr lang="pt-BR" sz="9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dirty="0" smtClean="0"/>
              <a:t>Figura 6: </a:t>
            </a:r>
            <a:r>
              <a:rPr lang="pt-BR" sz="900" dirty="0">
                <a:hlinkClick r:id="rId8"/>
              </a:rPr>
              <a:t>https://</a:t>
            </a:r>
            <a:r>
              <a:rPr lang="pt-BR" sz="900" dirty="0" smtClean="0">
                <a:hlinkClick r:id="rId8"/>
              </a:rPr>
              <a:t>encrypted-tbn0.gstatic.com/images?q=tbn:ANd9GcS3kBJ0mONQ_2bYsuvS2z1NkB_RIjf5RXvdH0h_XL1VqiOjyV7TWT-iZmNd0zmFiu2QFEo&amp;usqp=CAU</a:t>
            </a:r>
            <a:endParaRPr lang="pt-BR" sz="9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dirty="0" smtClean="0"/>
              <a:t>Figura 7: </a:t>
            </a:r>
            <a:r>
              <a:rPr lang="pt-BR" sz="900" dirty="0">
                <a:hlinkClick r:id="rId9"/>
              </a:rPr>
              <a:t>https://</a:t>
            </a:r>
            <a:r>
              <a:rPr lang="pt-BR" sz="900" dirty="0" smtClean="0">
                <a:hlinkClick r:id="rId9"/>
              </a:rPr>
              <a:t>blogger.googleusercontent.com/img/b/R29vZ2xl/AVvXsEgyt3T2QsAaFXL8t9oHYlk_zzZzv6T79kf6_8Q1EWV9GsXgDoPMMCbXtSs4W-YxPs3dTdGiqf_z5OMjY8K8Nn94Hge59KzEy5QpkQDg3KzdVmbnoAAETKUb_W5gTR0nCAnwpAaRN0MJUT8/w1200-h630-p-k-no-nu/alegoria+da+caverna.jpg</a:t>
            </a:r>
            <a:r>
              <a:rPr lang="pt-BR" sz="900" dirty="0" smtClean="0"/>
              <a:t> </a:t>
            </a:r>
            <a:endParaRPr lang="pt-BR" sz="9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9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9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9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9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7222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18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Esta obra, de Gabriel Lucas Barbosa Lima, está protegida por uma licença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CREATIVE COMMONS 4.0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163" y="3229300"/>
            <a:ext cx="2733675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6F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Objetivos: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► Compreender a Alegoria da Caverna de Platão;</a:t>
            </a:r>
            <a:endParaRPr sz="26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► Refletir sobre conhecimento, ilusão e justiça;</a:t>
            </a:r>
            <a:endParaRPr sz="26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► Relacionar a alegoria com normas e estruturas jurídicas.</a:t>
            </a:r>
            <a:endParaRPr sz="26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Habilidades: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81825" y="1850275"/>
            <a:ext cx="4815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► Leitura crítica e interpretação de textos;</a:t>
            </a:r>
            <a:br>
              <a:rPr lang="pt-BR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0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► Capacidade de argumentação e debate;</a:t>
            </a:r>
            <a:br>
              <a:rPr lang="pt-BR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0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► Análise de linguagens verbais e não verbais.</a:t>
            </a:r>
            <a:endParaRPr sz="20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550" y="2327550"/>
            <a:ext cx="2862150" cy="19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585656" y="4279107"/>
            <a:ext cx="8959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Figura 2</a:t>
            </a:r>
            <a:endParaRPr lang="pt-BR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5"/>
                </a:solidFill>
              </a:rPr>
              <a:t>Linguagens Trabalhadas: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►Verbal: leitura da alegoria e análise de textos jurídicos;</a:t>
            </a:r>
            <a:endParaRPr sz="20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► Não verbal: observação de imagens, charges e vídeos;</a:t>
            </a:r>
            <a:endParaRPr sz="20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►Mista: produção de infográficos e recursos multimodais.</a:t>
            </a:r>
            <a:endParaRPr sz="20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6F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Atividades Propostas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710400" y="1895350"/>
            <a:ext cx="5450951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AutoNum type="arabicParenR"/>
            </a:pPr>
            <a:r>
              <a:rPr lang="pt-BR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Leitura da Alegoria da Caverna e discussão em grupos;</a:t>
            </a:r>
            <a:endParaRPr sz="2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AutoNum type="arabicParenR"/>
            </a:pPr>
            <a:r>
              <a:rPr lang="pt-BR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Análise de imagens sobre justiça e criação de legendas;</a:t>
            </a:r>
            <a:endParaRPr sz="2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AutoNum type="arabicParenR"/>
            </a:pPr>
            <a:r>
              <a:rPr lang="pt-BR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Produção multimodal: infográfico, vídeo ou </a:t>
            </a:r>
            <a:r>
              <a:rPr lang="pt-BR" sz="2000" b="1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storyboard</a:t>
            </a:r>
            <a:r>
              <a:rPr lang="pt-BR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086600" y="3970466"/>
            <a:ext cx="9252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Figura 3</a:t>
            </a:r>
            <a:endParaRPr lang="pt-BR" sz="900" dirty="0"/>
          </a:p>
        </p:txBody>
      </p:sp>
      <p:pic>
        <p:nvPicPr>
          <p:cNvPr id="1026" name="Picture 2" descr="Selfie de um grupo de pessoas de negócios abraçadas em círculo de rosto  para baixo sorrindo e olhando para a câmera | Foto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51" y="2209800"/>
            <a:ext cx="2592483" cy="17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Extensão Cultural e Interdisciplinar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5157000" cy="11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► Comparar diferentes visões culturais de justiça e ética;</a:t>
            </a:r>
            <a:endParaRPr sz="2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► Relacionar a alegoria a casos jurídicos atuais.</a:t>
            </a:r>
            <a:endParaRPr sz="2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524" y="2051741"/>
            <a:ext cx="2927621" cy="23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658945" y="4537248"/>
            <a:ext cx="10587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Figura 4</a:t>
            </a:r>
            <a:endParaRPr lang="pt-BR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Início da Exploração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53250" y="2057188"/>
            <a:ext cx="5718976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Um grupo de alunos adultos entra em uma caverna, enfrentando um ambiente desconhecido e repleto de desafios.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Cada decisão importa: avançar ou recuar, seguir um caminho ou outro.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caverna simboliza situações complexas, semelhantes às decisões jurídicas, onde cada passo tem consequências.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773" y="2101994"/>
            <a:ext cx="2667977" cy="22162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196136" y="4433704"/>
            <a:ext cx="1033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Figura 5</a:t>
            </a:r>
            <a:endParaRPr lang="pt-BR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Desafios e Estratégia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643725" y="1888684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Dentro da caverna, surgem obstáculos: passagens confusas, sinais enigmáticos e riscos potenciais.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grupo percebe que a colaboração é essencial.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Alguns lideram e tomam decisões rápidas.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Outros analisam detalhes e riscos.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Alguns registram informações importantes para orientar os próximos passos.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Cada função é crucial para que o grupo avance com segurança.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l="12998" t="30132" r="13352" b="24440"/>
          <a:stretch/>
        </p:blipFill>
        <p:spPr>
          <a:xfrm>
            <a:off x="6375550" y="2258640"/>
            <a:ext cx="2367376" cy="20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991351" y="4217575"/>
            <a:ext cx="152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Figura 6</a:t>
            </a:r>
            <a:endParaRPr lang="pt-BR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727650" y="1169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Conclusão e Aprendizado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548476" y="1856528"/>
            <a:ext cx="8024024" cy="2486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Ao sair da caverna, os alunos compreendem que: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Cada decisão tem impacto direto nos resultados;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Trabalho em equipe e habilidades complementares aumentam a segurança e eficiência;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Registrar informações e refletir sobre escolhas é essencial para aprendizado contínuo.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5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experiência é um paralelo com a prática jurídica: análise, estratégia e cooperação são fundamentais para decisões justas e eficazes.</a:t>
            </a:r>
            <a:endParaRPr sz="1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576" y="736003"/>
            <a:ext cx="2707200" cy="1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776176" y="2268172"/>
            <a:ext cx="148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/>
              <a:t>Figura 7</a:t>
            </a:r>
            <a:endParaRPr lang="pt-BR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491</Words>
  <Application>Microsoft Office PowerPoint</Application>
  <PresentationFormat>Apresentação na tela 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Raleway</vt:lpstr>
      <vt:lpstr>Lato</vt:lpstr>
      <vt:lpstr>Streamline</vt:lpstr>
      <vt:lpstr>Exploradores da Caverna</vt:lpstr>
      <vt:lpstr>Objetivos:</vt:lpstr>
      <vt:lpstr>Habilidades:</vt:lpstr>
      <vt:lpstr>Linguagens Trabalhadas:</vt:lpstr>
      <vt:lpstr>Atividades Propostas</vt:lpstr>
      <vt:lpstr>Extensão Cultural e Interdisciplinar</vt:lpstr>
      <vt:lpstr>Início da Exploração</vt:lpstr>
      <vt:lpstr>Desafios e Estratégia</vt:lpstr>
      <vt:lpstr>Conclusão e Aprendizado</vt:lpstr>
      <vt:lpstr>Referências</vt:lpstr>
      <vt:lpstr>Referências</vt:lpstr>
      <vt:lpstr>Esta obra, de Gabriel Lucas Barbosa Lima, está protegida por uma licença  CREATIVE COMMONS 4.0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Exploradores da Caverna</dc:title>
  <cp:lastModifiedBy>Lenovo</cp:lastModifiedBy>
  <cp:revision>4</cp:revision>
  <dcterms:modified xsi:type="dcterms:W3CDTF">2025-09-02T15:08:53Z</dcterms:modified>
</cp:coreProperties>
</file>