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6" r:id="rId2"/>
    <p:sldId id="258" r:id="rId3"/>
    <p:sldId id="261" r:id="rId4"/>
    <p:sldId id="260" r:id="rId5"/>
    <p:sldId id="262" r:id="rId6"/>
    <p:sldId id="273" r:id="rId7"/>
    <p:sldId id="268" r:id="rId8"/>
    <p:sldId id="269" r:id="rId9"/>
    <p:sldId id="274" r:id="rId10"/>
    <p:sldId id="270" r:id="rId11"/>
    <p:sldId id="263" r:id="rId12"/>
    <p:sldId id="264" r:id="rId13"/>
    <p:sldId id="265" r:id="rId14"/>
    <p:sldId id="266" r:id="rId15"/>
    <p:sldId id="267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B0"/>
    <a:srgbClr val="74447C"/>
    <a:srgbClr val="A0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88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6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3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4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7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3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0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estibular.brasilescola.uol.com.br/enem/enem-2019-estudantes-nota-1000-dao-dicas-para-redacao/347658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globo.globo.com/brasil/educacao/enem-e-vestibular/enem-leia-redacoes-nota-1000-de-2017-2365339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4277" y="437322"/>
            <a:ext cx="11091949" cy="3566160"/>
          </a:xfrm>
        </p:spPr>
        <p:txBody>
          <a:bodyPr/>
          <a:lstStyle/>
          <a:p>
            <a:pPr algn="ctr"/>
            <a:r>
              <a:rPr lang="pt-BR" dirty="0"/>
              <a:t>COMPETÊNCIA V – A </a:t>
            </a:r>
            <a:r>
              <a:rPr lang="pt-BR" dirty="0" smtClean="0"/>
              <a:t>PROPOSTA </a:t>
            </a:r>
            <a:r>
              <a:rPr lang="pt-BR" dirty="0"/>
              <a:t>DE INTERVENÇÃO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4667655"/>
            <a:ext cx="100584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LÍVIA DA SILVA RODRIGUES</a:t>
            </a:r>
          </a:p>
        </p:txBody>
      </p:sp>
    </p:spTree>
    <p:extLst>
      <p:ext uri="{BB962C8B-B14F-4D97-AF65-F5344CB8AC3E}">
        <p14:creationId xmlns:p14="http://schemas.microsoft.com/office/powerpoint/2010/main" val="301698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881" y="152899"/>
            <a:ext cx="9355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Portanto, </a:t>
            </a:r>
            <a:r>
              <a:rPr lang="pt-BR" sz="3200" dirty="0">
                <a:solidFill>
                  <a:srgbClr val="0070C0"/>
                </a:solidFill>
              </a:rPr>
              <a:t>a fim de garantir que surdos tenham pleno acesso à formação educacional,</a:t>
            </a:r>
            <a:r>
              <a:rPr lang="pt-BR" sz="3200" dirty="0"/>
              <a:t> </a:t>
            </a:r>
            <a:r>
              <a:rPr lang="pt-BR" sz="3200" dirty="0">
                <a:solidFill>
                  <a:srgbClr val="7030A0"/>
                </a:solidFill>
              </a:rPr>
              <a:t>cabe ao Estado, </a:t>
            </a:r>
            <a:r>
              <a:rPr lang="pt-BR" sz="3200" dirty="0">
                <a:solidFill>
                  <a:srgbClr val="FF0000"/>
                </a:solidFill>
              </a:rPr>
              <a:t>mediante o redirecionamento de verbas, </a:t>
            </a:r>
            <a:r>
              <a:rPr lang="pt-BR" sz="3200" dirty="0">
                <a:solidFill>
                  <a:srgbClr val="00B050"/>
                </a:solidFill>
              </a:rPr>
              <a:t>realizar as adaptações necessárias em todas as escolas e as universidades públicas</a:t>
            </a:r>
            <a:r>
              <a:rPr lang="pt-BR" sz="3200" dirty="0"/>
              <a:t>,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como o oferecimento de cursos gratuitos que capacitem profissionais da educação para se comunicarem em Libras e a contratação de mais intérpretes da Libras para atuarem nessas instituições.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298746" y="4031140"/>
            <a:ext cx="27713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B050"/>
                </a:solidFill>
              </a:rPr>
              <a:t>O que?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Como?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70C0"/>
                </a:solidFill>
              </a:rPr>
              <a:t>Para?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Detalhamento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35" y="4031140"/>
            <a:ext cx="3172924" cy="212025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62461" y="6126152"/>
            <a:ext cx="94196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Imagem</a:t>
            </a:r>
            <a:r>
              <a:rPr lang="pt-BR" sz="1200" dirty="0"/>
              <a:t>: https://www.minervateam.hu/contactl/Salva-De-Palmas/Palmas-A-Round-Of-Applause-GIF-Uma-Salva-De-Palmas-16561230/</a:t>
            </a:r>
          </a:p>
        </p:txBody>
      </p:sp>
    </p:spTree>
    <p:extLst>
      <p:ext uri="{BB962C8B-B14F-4D97-AF65-F5344CB8AC3E}">
        <p14:creationId xmlns:p14="http://schemas.microsoft.com/office/powerpoint/2010/main" val="259659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084" y="237305"/>
            <a:ext cx="9355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Outrossim, famílias e escolas, por meio de, respectivamente, diálogos frequentes e palestras, devem debater acerca da aceitação às diferenças como fator essencial para o convívio coletivo, de modo a combater o </a:t>
            </a:r>
            <a:r>
              <a:rPr lang="pt-BR" sz="3200" dirty="0" err="1"/>
              <a:t>bullying</a:t>
            </a:r>
            <a:r>
              <a:rPr lang="pt-BR" sz="3200" dirty="0"/>
              <a:t> e a formar um paradigma comportamental de total respeito aos deficientes auditivos.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Quem?</a:t>
            </a:r>
          </a:p>
          <a:p>
            <a:pPr algn="just"/>
            <a:r>
              <a:rPr lang="pt-BR" sz="2800" dirty="0"/>
              <a:t>O que?</a:t>
            </a:r>
          </a:p>
          <a:p>
            <a:pPr algn="just"/>
            <a:r>
              <a:rPr lang="pt-BR" sz="2800" dirty="0"/>
              <a:t>Como?</a:t>
            </a:r>
          </a:p>
          <a:p>
            <a:pPr algn="just"/>
            <a:r>
              <a:rPr lang="pt-BR" sz="2800" dirty="0"/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246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084" y="237305"/>
            <a:ext cx="9355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Outrossim, </a:t>
            </a:r>
            <a:r>
              <a:rPr lang="pt-BR" sz="3200" dirty="0">
                <a:solidFill>
                  <a:srgbClr val="7030A0"/>
                </a:solidFill>
              </a:rPr>
              <a:t>famílias e escolas</a:t>
            </a:r>
            <a:r>
              <a:rPr lang="pt-BR" sz="3200" dirty="0"/>
              <a:t>, por meio de, respectivamente, diálogos frequentes e palestras, devem debater acerca da aceitação às diferenças como fator essencial para o convívio coletivo, de modo a combater o </a:t>
            </a:r>
            <a:r>
              <a:rPr lang="pt-BR" sz="3200" dirty="0" err="1"/>
              <a:t>bullying</a:t>
            </a:r>
            <a:r>
              <a:rPr lang="pt-BR" sz="3200" dirty="0"/>
              <a:t> e a formar um paradigma comportamental de total respeito aos deficientes auditivos.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algn="just"/>
            <a:r>
              <a:rPr lang="pt-BR" sz="2800" dirty="0"/>
              <a:t>O que?</a:t>
            </a:r>
          </a:p>
          <a:p>
            <a:pPr algn="just"/>
            <a:r>
              <a:rPr lang="pt-BR" sz="2800" dirty="0"/>
              <a:t>Como?</a:t>
            </a:r>
          </a:p>
          <a:p>
            <a:pPr algn="just"/>
            <a:r>
              <a:rPr lang="pt-BR" sz="2800" dirty="0"/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127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084" y="237305"/>
            <a:ext cx="9355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Outrossim, </a:t>
            </a:r>
            <a:r>
              <a:rPr lang="pt-BR" sz="3200" dirty="0">
                <a:solidFill>
                  <a:srgbClr val="7030A0"/>
                </a:solidFill>
              </a:rPr>
              <a:t>famílias e escolas</a:t>
            </a:r>
            <a:r>
              <a:rPr lang="pt-BR" sz="3200" dirty="0"/>
              <a:t>, por meio de, respectivamente, diálogos frequentes e palestras, </a:t>
            </a:r>
            <a:r>
              <a:rPr lang="pt-BR" sz="3200" dirty="0">
                <a:solidFill>
                  <a:srgbClr val="00B050"/>
                </a:solidFill>
              </a:rPr>
              <a:t>devem debater acerca da aceitação às diferenças como fator essencial para o convívio coletivo</a:t>
            </a:r>
            <a:r>
              <a:rPr lang="pt-BR" sz="3200" dirty="0"/>
              <a:t>, de modo a combater o </a:t>
            </a:r>
            <a:r>
              <a:rPr lang="pt-BR" sz="3200" dirty="0" err="1"/>
              <a:t>bullying</a:t>
            </a:r>
            <a:r>
              <a:rPr lang="pt-BR" sz="3200" dirty="0"/>
              <a:t> e a formar um paradigma comportamental de total respeito aos deficientes auditivos.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B050"/>
                </a:solidFill>
              </a:rPr>
              <a:t>O que?</a:t>
            </a:r>
          </a:p>
          <a:p>
            <a:pPr algn="just"/>
            <a:r>
              <a:rPr lang="pt-BR" sz="2800" dirty="0"/>
              <a:t>Como?</a:t>
            </a:r>
          </a:p>
          <a:p>
            <a:pPr algn="just"/>
            <a:r>
              <a:rPr lang="pt-BR" sz="2800" dirty="0"/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320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084" y="237305"/>
            <a:ext cx="9355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Outrossim, </a:t>
            </a:r>
            <a:r>
              <a:rPr lang="pt-BR" sz="3200" dirty="0">
                <a:solidFill>
                  <a:srgbClr val="7030A0"/>
                </a:solidFill>
              </a:rPr>
              <a:t>famílias e escolas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FF0000"/>
                </a:solidFill>
              </a:rPr>
              <a:t>por meio de, respectivamente, diálogos frequentes e palestras, </a:t>
            </a:r>
            <a:r>
              <a:rPr lang="pt-BR" sz="3200" dirty="0">
                <a:solidFill>
                  <a:srgbClr val="00B050"/>
                </a:solidFill>
              </a:rPr>
              <a:t>devem debater acerca da aceitação às diferenças como fator essencial para o convívio coletivo</a:t>
            </a:r>
            <a:r>
              <a:rPr lang="pt-BR" sz="3200" dirty="0"/>
              <a:t>, de modo a combater o </a:t>
            </a:r>
            <a:r>
              <a:rPr lang="pt-BR" sz="3200" dirty="0" err="1"/>
              <a:t>bullying</a:t>
            </a:r>
            <a:r>
              <a:rPr lang="pt-BR" sz="3200" dirty="0"/>
              <a:t> e a formar um paradigma comportamental de total respeito aos deficientes auditivos.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B050"/>
                </a:solidFill>
              </a:rPr>
              <a:t>O que?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Como?</a:t>
            </a:r>
          </a:p>
          <a:p>
            <a:pPr algn="just"/>
            <a:r>
              <a:rPr lang="pt-BR" sz="2800" dirty="0"/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21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084" y="237305"/>
            <a:ext cx="9355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Outrossim, </a:t>
            </a:r>
            <a:r>
              <a:rPr lang="pt-BR" sz="3200" dirty="0">
                <a:solidFill>
                  <a:srgbClr val="7030A0"/>
                </a:solidFill>
              </a:rPr>
              <a:t>famílias e escolas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FF0000"/>
                </a:solidFill>
              </a:rPr>
              <a:t>por meio de, respectivamente, diálogos frequentes e palestras, </a:t>
            </a:r>
            <a:r>
              <a:rPr lang="pt-BR" sz="3200" dirty="0">
                <a:solidFill>
                  <a:srgbClr val="00B050"/>
                </a:solidFill>
              </a:rPr>
              <a:t>devem debater acerca da aceitação às diferenças como fator essencial para o convívio coletivo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0070C0"/>
                </a:solidFill>
              </a:rPr>
              <a:t>de modo a combater o </a:t>
            </a:r>
            <a:r>
              <a:rPr lang="pt-BR" sz="3200" dirty="0" err="1">
                <a:solidFill>
                  <a:srgbClr val="0070C0"/>
                </a:solidFill>
              </a:rPr>
              <a:t>bullying</a:t>
            </a:r>
            <a:r>
              <a:rPr lang="pt-BR" sz="3200" dirty="0">
                <a:solidFill>
                  <a:srgbClr val="0070C0"/>
                </a:solidFill>
              </a:rPr>
              <a:t> e a formar um paradigma comportamental de total respeito aos deficientes auditivos.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087729" y="3903345"/>
            <a:ext cx="27150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B050"/>
                </a:solidFill>
              </a:rPr>
              <a:t>O que?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Como?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70C0"/>
                </a:solidFill>
              </a:rPr>
              <a:t>Para?</a:t>
            </a:r>
          </a:p>
          <a:p>
            <a:pPr marL="457200" indent="-457200" algn="just">
              <a:buFont typeface="Calibri" panose="020F0502020204030204" pitchFamily="34" charset="0"/>
              <a:buChar char="x"/>
            </a:pPr>
            <a:r>
              <a:rPr lang="pt-BR" sz="2800" dirty="0"/>
              <a:t>Detalhamento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57" y="3418450"/>
            <a:ext cx="4762500" cy="248603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454415" y="5952851"/>
            <a:ext cx="3727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Imagem: https</a:t>
            </a:r>
            <a:r>
              <a:rPr lang="pt-BR" sz="1100" dirty="0"/>
              <a:t>://br.pinterest.com/pin/587649451408431443/</a:t>
            </a:r>
          </a:p>
        </p:txBody>
      </p:sp>
    </p:spTree>
    <p:extLst>
      <p:ext uri="{BB962C8B-B14F-4D97-AF65-F5344CB8AC3E}">
        <p14:creationId xmlns:p14="http://schemas.microsoft.com/office/powerpoint/2010/main" val="158819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50899" y="448320"/>
            <a:ext cx="9355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MARCADORES</a:t>
            </a:r>
            <a:endParaRPr lang="pt-BR" sz="4400" dirty="0">
              <a:solidFill>
                <a:srgbClr val="0070C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67619" y="1634115"/>
            <a:ext cx="28557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030A0"/>
                </a:solidFill>
              </a:rPr>
              <a:t>Agente </a:t>
            </a:r>
          </a:p>
          <a:p>
            <a:endParaRPr lang="pt-BR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Cabe a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X Deve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66492" y="1495701"/>
            <a:ext cx="28979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Meio</a:t>
            </a:r>
            <a:endParaRPr lang="pt-BR" sz="3200" dirty="0">
              <a:solidFill>
                <a:srgbClr val="FF0000"/>
              </a:solidFill>
            </a:endParaRPr>
          </a:p>
          <a:p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Através 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Mediante 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Por meio de 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49175" y="1512031"/>
            <a:ext cx="29612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Finalidade</a:t>
            </a:r>
          </a:p>
          <a:p>
            <a:endParaRPr lang="pt-BR" sz="3200" b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 fim 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Com o fito 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Com o intuito de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484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38757" y="2680531"/>
            <a:ext cx="9355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E O DETALHAMENTO? COMO FAZER?</a:t>
            </a:r>
            <a:endParaRPr lang="pt-BR" sz="4400" dirty="0">
              <a:solidFill>
                <a:srgbClr val="0070C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897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4286" y="2438484"/>
            <a:ext cx="935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rgbClr val="C00000"/>
                </a:solidFill>
              </a:rPr>
              <a:t>LEMBRE-SE QUE O DETALHAMENTO É TRAZER EXPLICAÇÕES EXTRAS SOBRE ALGUM DOS OUTROS ELEMENTOS. </a:t>
            </a: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8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7157" y="986201"/>
            <a:ext cx="114197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FF0000"/>
                </a:solidFill>
              </a:rPr>
              <a:t>PARA DETALHAR O AGENTE (QUEM?): 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COLOQUE UM APOSTO EXPLICANDO ESSE AGENTE: 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EXEMPLO : </a:t>
            </a:r>
            <a:r>
              <a:rPr lang="pt-BR" sz="2400" dirty="0"/>
              <a:t>O governo,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principal responsável por garantir o bem-estar da população</a:t>
            </a:r>
            <a:r>
              <a:rPr lang="pt-BR" sz="2400" dirty="0"/>
              <a:t>, deve ....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                     A mídia,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responsável por influenciar um grande número de pessoas</a:t>
            </a:r>
            <a:r>
              <a:rPr lang="pt-BR" sz="2400" dirty="0"/>
              <a:t>, deve....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                     As ONGs,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responsáveis por contribuir socialmente com ações afirmativas</a:t>
            </a:r>
            <a:r>
              <a:rPr lang="pt-BR" sz="2400" dirty="0"/>
              <a:t>, devem.... 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7818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9318" y="256983"/>
            <a:ext cx="756841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A PROPOSTA DE INTERVENÇÃO </a:t>
            </a:r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Estar dentro do tema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Resolver os problemas apontados anteriormente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Responder as seguintes perguntas e detalhar no mínimo uma delas: </a:t>
            </a:r>
            <a:br>
              <a:rPr lang="pt-BR" sz="2800" dirty="0"/>
            </a:br>
            <a:r>
              <a:rPr lang="pt-BR" sz="2800" dirty="0"/>
              <a:t>Quem? (agente)</a:t>
            </a:r>
            <a:br>
              <a:rPr lang="pt-BR" sz="2800" dirty="0"/>
            </a:br>
            <a:r>
              <a:rPr lang="pt-BR" sz="2800" dirty="0"/>
              <a:t>O que? (a ação)</a:t>
            </a:r>
            <a:br>
              <a:rPr lang="pt-BR" sz="2800" dirty="0"/>
            </a:br>
            <a:r>
              <a:rPr lang="pt-BR" sz="2800" dirty="0"/>
              <a:t>Como? (O meio)</a:t>
            </a:r>
          </a:p>
          <a:p>
            <a:r>
              <a:rPr lang="pt-BR" sz="2800" dirty="0"/>
              <a:t>    Para? (O objetivo/finalidade/efeito) 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953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7157" y="986201"/>
            <a:ext cx="11419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FF0000"/>
                </a:solidFill>
              </a:rPr>
              <a:t>PARA DETALHAR A AÇÃO (O QUÊ?): 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 JUSTIFIQUE 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EXEMPLO : </a:t>
            </a:r>
            <a:r>
              <a:rPr lang="pt-BR" sz="2800" dirty="0"/>
              <a:t>A escola deve promover aulas de educação sexual </a:t>
            </a:r>
            <a:r>
              <a:rPr lang="pt-BR" sz="2800" b="1" u="sng" dirty="0"/>
              <a:t>uma vez que </a:t>
            </a:r>
            <a:r>
              <a:rPr lang="pt-BR" sz="2800" u="sng" dirty="0"/>
              <a:t>é pela informação adequada que mudamos nossas atitudes.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                     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8420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498" y="730707"/>
            <a:ext cx="114197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FF0000"/>
                </a:solidFill>
              </a:rPr>
              <a:t>PARA DETALHAR O MEIO (COMO?): 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1- EXEMPLIFIQUE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EXEMPLO : </a:t>
            </a:r>
            <a:r>
              <a:rPr lang="pt-BR" sz="2400" dirty="0"/>
              <a:t>Os responsáveis devem fiscalizar o que os filhos acessam nos celulares por meio dos aplicativos de segurança </a:t>
            </a:r>
            <a:r>
              <a:rPr lang="pt-BR" sz="2400" u="sng" dirty="0"/>
              <a:t>como, por exemplo, o Family Link.....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2- EXPLIQUE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EXEMPLO: </a:t>
            </a:r>
            <a:r>
              <a:rPr lang="pt-BR" sz="2400" dirty="0"/>
              <a:t>Os responsáveis devem fiscalizar o que seus filhos acessam nos celulares por meio dos aplicativos de segurança </a:t>
            </a:r>
            <a:r>
              <a:rPr lang="pt-BR" sz="2400" u="sng" dirty="0"/>
              <a:t>os quais impedem o acesso a conteúdos impróprios para a idade das crianças.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6790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863" y="726141"/>
            <a:ext cx="114197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FF0000"/>
                </a:solidFill>
              </a:rPr>
              <a:t>PARA DETALHAR A FINALIDADE (PARA?)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1- MOSTRE UM SEGUNDO EFEITO QUE VIRIA COMO CONSEQUÊNCIA DO PRIMEIRO.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EXEMPLO: </a:t>
            </a:r>
            <a:r>
              <a:rPr lang="pt-BR" dirty="0"/>
              <a:t>(...) Além disso, cabe às instituições de ensino promover passeios aos cinemas locais, desde o início da vida escolar das crianças, mediante autorização e contribuição dos responsáveis, </a:t>
            </a:r>
            <a:r>
              <a:rPr lang="pt-BR" i="1" dirty="0"/>
              <a:t>a fim de desconstruir a ideia de elitização da cultura, sobretudo em regiões carentes</a:t>
            </a:r>
            <a:r>
              <a:rPr lang="pt-BR" dirty="0"/>
              <a:t>. </a:t>
            </a:r>
            <a:r>
              <a:rPr lang="pt-BR" b="1" i="1" u="sng" dirty="0"/>
              <a:t>Feito isso, a sociedade brasileira poderá caminhar para a completude da democracia no âmbito cultural.</a:t>
            </a:r>
          </a:p>
          <a:p>
            <a:pPr algn="just"/>
            <a:endParaRPr lang="pt-BR" sz="1200" b="1" i="1" u="sng" dirty="0"/>
          </a:p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(Trecho da redação nota 1000 de  2019 -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https://vestibular.brasilescola.uol.com.br/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enem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/enem-2019-estudantes-nota-1000-dao-dicas-para-redacao/347658.html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6751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391CCA9-7D67-92B6-8A73-BD0242E1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367684"/>
            <a:ext cx="1333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4C4F8FF-4B15-DA44-0B9E-D795875CABFE}"/>
              </a:ext>
            </a:extLst>
          </p:cNvPr>
          <p:cNvSpPr txBox="1"/>
          <p:nvPr/>
        </p:nvSpPr>
        <p:spPr>
          <a:xfrm>
            <a:off x="1769424" y="3429000"/>
            <a:ext cx="885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obra </a:t>
            </a:r>
            <a:r>
              <a:rPr lang="pt-BR" dirty="0" smtClean="0"/>
              <a:t>Competência </a:t>
            </a:r>
            <a:r>
              <a:rPr lang="pt-BR" dirty="0"/>
              <a:t>V – A proposta de intervenção de Lívia da Silva Rodrigues está licenciada com uma licença </a:t>
            </a:r>
            <a:r>
              <a:rPr lang="pt-BR" dirty="0" err="1"/>
              <a:t>Creative</a:t>
            </a:r>
            <a:r>
              <a:rPr lang="pt-BR" dirty="0"/>
              <a:t> Commons CC BY-ND disponível em https://www.canva.com/design/DAGw_vufg_k/sdLRVf5W3r307uf5OjnVJw/edit?utm_content=DAGw_vufg_k&amp;utm_campaign=designshare&amp;utm_medium=link2&amp;utm_source=sharebutton</a:t>
            </a:r>
          </a:p>
          <a:p>
            <a:endParaRPr lang="pt-BR" dirty="0"/>
          </a:p>
          <a:p>
            <a:r>
              <a:rPr lang="pt-BR" dirty="0"/>
              <a:t>Mais detalhes em: https://br.creativecommons.net/licencas/</a:t>
            </a:r>
          </a:p>
        </p:txBody>
      </p:sp>
    </p:spTree>
    <p:extLst>
      <p:ext uri="{BB962C8B-B14F-4D97-AF65-F5344CB8AC3E}">
        <p14:creationId xmlns:p14="http://schemas.microsoft.com/office/powerpoint/2010/main" val="247984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2867" y="2278966"/>
            <a:ext cx="94112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TEMA: DESAFIOS PARA A FORMAÇÃO EDUCACIONAL DE SURDOS NO BRASIL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35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3889" y="914399"/>
            <a:ext cx="94112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Portanto, a fim de garantir que surdos tenham pleno acesso à formação educacional, cabe ao Estado, mediante o redirecionamento de verbas, realizar as adaptações necessárias em todas as escolas e as universidades públicas, como o oferecimento de cursos gratuitos que capacitem profissionais da educação para se comunicarem em Libras e a contratação de mais intérpretes da Libras para atuarem nessas instituições. Outrossim, famílias e escolas, por meio de, respectivamente, diálogos frequentes e palestras, devem debater acerca da aceitação às diferenças como fator essencial para o convívio coletivo, de modo a combater o </a:t>
            </a:r>
            <a:r>
              <a:rPr lang="pt-BR" sz="2400" dirty="0" err="1"/>
              <a:t>bullying</a:t>
            </a:r>
            <a:r>
              <a:rPr lang="pt-BR" sz="2400" dirty="0"/>
              <a:t> e a formar um paradigma comportamental de total respeito aos deficientes auditivos.</a:t>
            </a:r>
          </a:p>
          <a:p>
            <a:endParaRPr lang="pt-BR" dirty="0"/>
          </a:p>
          <a:p>
            <a:pPr algn="r"/>
            <a:r>
              <a:rPr lang="pt-BR" dirty="0"/>
              <a:t>(Redação nota 1000 do ano 2017 - </a:t>
            </a:r>
            <a:r>
              <a:rPr lang="pt-BR" dirty="0">
                <a:hlinkClick r:id="rId2"/>
              </a:rPr>
              <a:t>https://oglobo.globo.com/brasil/</a:t>
            </a:r>
            <a:r>
              <a:rPr lang="pt-BR" dirty="0" err="1">
                <a:hlinkClick r:id="rId2"/>
              </a:rPr>
              <a:t>educacao</a:t>
            </a:r>
            <a:r>
              <a:rPr lang="pt-BR" dirty="0">
                <a:hlinkClick r:id="rId2"/>
              </a:rPr>
              <a:t>/</a:t>
            </a:r>
            <a:r>
              <a:rPr lang="pt-BR" dirty="0" err="1">
                <a:hlinkClick r:id="rId2"/>
              </a:rPr>
              <a:t>enem</a:t>
            </a:r>
            <a:r>
              <a:rPr lang="pt-BR" dirty="0">
                <a:hlinkClick r:id="rId2"/>
              </a:rPr>
              <a:t>-e-vestibular/enem-leia-redacoes-nota-1000-de-2017-23653396</a:t>
            </a:r>
            <a:r>
              <a:rPr lang="pt-BR" dirty="0"/>
              <a:t>) </a:t>
            </a:r>
            <a:br>
              <a:rPr lang="pt-BR" dirty="0"/>
            </a:b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8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084" y="237305"/>
            <a:ext cx="9355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Portanto, a fim de garantir que surdos tenham pleno acesso à formação educacional, cabe ao Estado, mediante o redirecionamento de verbas, realizar as adaptações necessárias em todas as escolas e as universidades públicas, como o oferecimento de cursos gratuitos que capacitem profissionais da educação para se comunicarem em Libras e a contratação de mais intérpretes da Libras para atuarem nessas instituições.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Quem?</a:t>
            </a:r>
          </a:p>
          <a:p>
            <a:pPr algn="just"/>
            <a:r>
              <a:rPr lang="pt-BR" sz="2800" dirty="0"/>
              <a:t>O que?</a:t>
            </a:r>
          </a:p>
          <a:p>
            <a:pPr algn="just"/>
            <a:r>
              <a:rPr lang="pt-BR" sz="2800" dirty="0"/>
              <a:t>Como?</a:t>
            </a:r>
          </a:p>
          <a:p>
            <a:pPr algn="just"/>
            <a:r>
              <a:rPr lang="pt-BR" sz="2800" dirty="0"/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62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084" y="237305"/>
            <a:ext cx="9355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Portanto, a fim de garantir que surdos tenham pleno acesso à formação educacional, </a:t>
            </a:r>
            <a:r>
              <a:rPr lang="pt-BR" sz="3200" dirty="0">
                <a:solidFill>
                  <a:srgbClr val="7030A0"/>
                </a:solidFill>
              </a:rPr>
              <a:t>cabe ao Estado</a:t>
            </a:r>
            <a:r>
              <a:rPr lang="pt-BR" sz="3200" dirty="0"/>
              <a:t>, mediante o redirecionamento de verbas, realizar as adaptações necessárias em todas as escolas e as universidades públicas, como o oferecimento de cursos gratuitos que capacitem profissionais da educação para se comunicarem em Libras e a contratação de mais intérpretes da Libras para atuarem nessas instituições.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algn="just"/>
            <a:r>
              <a:rPr lang="pt-BR" sz="2800" dirty="0"/>
              <a:t>O que?</a:t>
            </a:r>
          </a:p>
          <a:p>
            <a:pPr algn="just"/>
            <a:r>
              <a:rPr lang="pt-BR" sz="2800" dirty="0"/>
              <a:t>Como?</a:t>
            </a:r>
          </a:p>
          <a:p>
            <a:pPr algn="just"/>
            <a:r>
              <a:rPr lang="pt-BR" sz="2800" dirty="0"/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97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881" y="152899"/>
            <a:ext cx="9355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Portanto, a fim de garantir que surdos tenham pleno acesso à formação educacional, </a:t>
            </a:r>
            <a:r>
              <a:rPr lang="pt-BR" sz="3200" dirty="0">
                <a:solidFill>
                  <a:srgbClr val="7030A0"/>
                </a:solidFill>
              </a:rPr>
              <a:t>cabe ao Estado, </a:t>
            </a:r>
            <a:r>
              <a:rPr lang="pt-BR" sz="3200" dirty="0"/>
              <a:t>mediante o redirecionamento de verbas, </a:t>
            </a:r>
            <a:r>
              <a:rPr lang="pt-BR" sz="3200" dirty="0">
                <a:solidFill>
                  <a:srgbClr val="00B050"/>
                </a:solidFill>
              </a:rPr>
              <a:t>realizar as adaptações necessárias em todas as escolas e as universidades públicas</a:t>
            </a:r>
            <a:r>
              <a:rPr lang="pt-BR" sz="3200" dirty="0"/>
              <a:t>, como o oferecimento de cursos gratuitos que capacitem profissionais da educação para se comunicarem em Libras e a contratação de mais intérpretes da Libras para atuarem nessas instituições.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B050"/>
                </a:solidFill>
              </a:rPr>
              <a:t>O que?</a:t>
            </a:r>
          </a:p>
          <a:p>
            <a:pPr algn="just"/>
            <a:r>
              <a:rPr lang="pt-BR" sz="2800" dirty="0"/>
              <a:t>Como?</a:t>
            </a:r>
          </a:p>
          <a:p>
            <a:pPr algn="just"/>
            <a:r>
              <a:rPr lang="pt-BR" sz="2800" dirty="0"/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77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881" y="152899"/>
            <a:ext cx="9355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Portanto, a fim de garantir que surdos tenham pleno acesso à formação educacional, </a:t>
            </a:r>
            <a:r>
              <a:rPr lang="pt-BR" sz="3200" dirty="0">
                <a:solidFill>
                  <a:srgbClr val="7030A0"/>
                </a:solidFill>
              </a:rPr>
              <a:t>cabe ao Estado, </a:t>
            </a:r>
            <a:r>
              <a:rPr lang="pt-BR" sz="3200" dirty="0">
                <a:solidFill>
                  <a:srgbClr val="FF0000"/>
                </a:solidFill>
              </a:rPr>
              <a:t>mediante o redirecionamento de verbas, </a:t>
            </a:r>
            <a:r>
              <a:rPr lang="pt-BR" sz="3200" dirty="0">
                <a:solidFill>
                  <a:srgbClr val="00B050"/>
                </a:solidFill>
              </a:rPr>
              <a:t>realizar as adaptações necessárias em todas as escolas e as universidades públicas</a:t>
            </a:r>
            <a:r>
              <a:rPr lang="pt-BR" sz="3200" dirty="0"/>
              <a:t>, como o oferecimento de cursos gratuitos que capacitem profissionais da educação para se comunicarem em Libras e a contratação de mais intérpretes da Libras para atuarem nessas instituições.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B050"/>
                </a:solidFill>
              </a:rPr>
              <a:t>O que?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Como?</a:t>
            </a:r>
          </a:p>
          <a:p>
            <a:pPr algn="just"/>
            <a:r>
              <a:rPr lang="pt-BR" sz="2800" dirty="0"/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21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881" y="152899"/>
            <a:ext cx="9355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Portanto, </a:t>
            </a:r>
            <a:r>
              <a:rPr lang="pt-BR" sz="3200" dirty="0">
                <a:solidFill>
                  <a:srgbClr val="0070C0"/>
                </a:solidFill>
              </a:rPr>
              <a:t>a fim de garantir que surdos tenham pleno acesso à formação educacional, </a:t>
            </a:r>
            <a:r>
              <a:rPr lang="pt-BR" sz="3200" dirty="0">
                <a:solidFill>
                  <a:srgbClr val="7030A0"/>
                </a:solidFill>
              </a:rPr>
              <a:t>cabe ao Estado, </a:t>
            </a:r>
            <a:r>
              <a:rPr lang="pt-BR" sz="3200" dirty="0">
                <a:solidFill>
                  <a:srgbClr val="FF0000"/>
                </a:solidFill>
              </a:rPr>
              <a:t>mediante o redirecionamento de verbas, </a:t>
            </a:r>
            <a:r>
              <a:rPr lang="pt-BR" sz="3200" dirty="0">
                <a:solidFill>
                  <a:srgbClr val="00B050"/>
                </a:solidFill>
              </a:rPr>
              <a:t>realizar as adaptações necessárias em todas as escolas e as universidades públicas</a:t>
            </a:r>
            <a:r>
              <a:rPr lang="pt-BR" sz="3200" dirty="0"/>
              <a:t>, como o oferecimento de cursos gratuitos que capacitem profissionais da educação para se comunicarem em Libras e a contratação de mais intérpretes da Libras para atuarem nessas instituições.</a:t>
            </a: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endParaRPr lang="pt-BR" sz="3200" dirty="0">
              <a:solidFill>
                <a:srgbClr val="C00000"/>
              </a:solidFill>
            </a:endParaRPr>
          </a:p>
          <a:p>
            <a:pPr algn="just"/>
            <a:r>
              <a:rPr lang="pt-BR" sz="3200" dirty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83152" y="4031140"/>
            <a:ext cx="25321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7030A0"/>
                </a:solidFill>
              </a:rPr>
              <a:t>Quem?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B050"/>
                </a:solidFill>
              </a:rPr>
              <a:t>O que?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Como?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70C0"/>
                </a:solidFill>
              </a:rPr>
              <a:t>Para?</a:t>
            </a:r>
          </a:p>
          <a:p>
            <a:pPr algn="just"/>
            <a:r>
              <a:rPr lang="pt-BR" sz="2800" dirty="0"/>
              <a:t>Detalhamento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8288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349</TotalTime>
  <Words>1315</Words>
  <Application>Microsoft Office PowerPoint</Application>
  <PresentationFormat>Personalizar</PresentationFormat>
  <Paragraphs>185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Retrospectiva</vt:lpstr>
      <vt:lpstr>COMPETÊNCIA V – A PROPOSTA DE INTERVENÇÃO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Lívia Rodrigues</dc:creator>
  <cp:lastModifiedBy>Lenovo</cp:lastModifiedBy>
  <cp:revision>27</cp:revision>
  <dcterms:created xsi:type="dcterms:W3CDTF">2021-02-12T13:18:11Z</dcterms:created>
  <dcterms:modified xsi:type="dcterms:W3CDTF">2025-09-02T13:25:37Z</dcterms:modified>
</cp:coreProperties>
</file>